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363700" cy="20104100"/>
  <p:notesSz cx="143637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8"/>
  </p:normalViewPr>
  <p:slideViewPr>
    <p:cSldViewPr>
      <p:cViewPr>
        <p:scale>
          <a:sx n="81" d="100"/>
          <a:sy n="81" d="100"/>
        </p:scale>
        <p:origin x="1182" y="4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7277" y="6232271"/>
            <a:ext cx="1220914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54555" y="11258296"/>
            <a:ext cx="1005459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8185" y="4623943"/>
            <a:ext cx="6248209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97305" y="4623943"/>
            <a:ext cx="6248209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342135" cy="201041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3590" y="5539338"/>
            <a:ext cx="914430" cy="8964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10805" y="5727817"/>
            <a:ext cx="5149144" cy="67269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57065" y="5602570"/>
            <a:ext cx="792830" cy="82104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53481" y="5727817"/>
            <a:ext cx="4598297" cy="67269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07902" y="6416620"/>
            <a:ext cx="839038" cy="8207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27421" y="6541868"/>
            <a:ext cx="1970829" cy="67244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16747" y="6416620"/>
            <a:ext cx="792830" cy="82079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13162" y="6541868"/>
            <a:ext cx="3874576" cy="67244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51101" y="7207019"/>
            <a:ext cx="1079806" cy="82079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91005" y="7332266"/>
            <a:ext cx="1809709" cy="67244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399147" y="7207019"/>
            <a:ext cx="814718" cy="82079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06506" y="7332266"/>
            <a:ext cx="3353723" cy="6724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185" y="804164"/>
            <a:ext cx="1292733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8185" y="4623943"/>
            <a:ext cx="1292733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83658" y="18696814"/>
            <a:ext cx="459638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8185" y="18696814"/>
            <a:ext cx="3303651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41864" y="18696814"/>
            <a:ext cx="3303651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hyperlink" Target="mailto:paolo.larotonda@unifg.it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xmlns="" id="{14D8242F-F148-74C1-C0FC-42F044ABEC85}"/>
              </a:ext>
            </a:extLst>
          </p:cNvPr>
          <p:cNvSpPr/>
          <p:nvPr/>
        </p:nvSpPr>
        <p:spPr>
          <a:xfrm>
            <a:off x="476250" y="18129250"/>
            <a:ext cx="13448089" cy="16764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38151"/>
              </p:ext>
            </p:extLst>
          </p:nvPr>
        </p:nvGraphicFramePr>
        <p:xfrm>
          <a:off x="2547382" y="8436612"/>
          <a:ext cx="11730355" cy="862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39946">
                <a:tc>
                  <a:txBody>
                    <a:bodyPr/>
                    <a:lstStyle/>
                    <a:p>
                      <a:pPr marL="31750" marR="670560" algn="just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it-IT" sz="2000" dirty="0">
                          <a:latin typeface="+mn-lt"/>
                          <a:cs typeface="Calibri"/>
                        </a:rPr>
                        <a:t>Esplorazione</a:t>
                      </a:r>
                      <a:r>
                        <a:rPr lang="it-IT" sz="2000" spc="4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dei</a:t>
                      </a:r>
                      <a:r>
                        <a:rPr lang="it-IT" sz="2000" spc="4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nostri</a:t>
                      </a:r>
                      <a:r>
                        <a:rPr lang="it-IT" sz="2000" spc="459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luoghi,</a:t>
                      </a:r>
                      <a:r>
                        <a:rPr lang="it-IT" sz="2000" spc="4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attraverso</a:t>
                      </a:r>
                      <a:r>
                        <a:rPr lang="it-IT" sz="2000" spc="4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l'osservazione</a:t>
                      </a:r>
                      <a:r>
                        <a:rPr lang="it-IT" sz="2000" spc="4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delle</a:t>
                      </a:r>
                      <a:r>
                        <a:rPr lang="it-IT" sz="2000" spc="4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piante</a:t>
                      </a:r>
                      <a:r>
                        <a:rPr lang="it-IT" sz="2000" spc="4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ed</a:t>
                      </a:r>
                      <a:r>
                        <a:rPr lang="it-IT" sz="2000" spc="4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essenze</a:t>
                      </a:r>
                      <a:r>
                        <a:rPr lang="it-IT" sz="2000" spc="47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spc="-25" dirty="0">
                          <a:latin typeface="+mn-lt"/>
                          <a:cs typeface="Calibri"/>
                        </a:rPr>
                        <a:t>che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crescono</a:t>
                      </a:r>
                      <a:r>
                        <a:rPr lang="it-IT" sz="2000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spontaneamente</a:t>
                      </a:r>
                      <a:r>
                        <a:rPr lang="it-IT" sz="2000" spc="-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su</a:t>
                      </a:r>
                      <a:r>
                        <a:rPr lang="it-IT" sz="2000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Monte</a:t>
                      </a:r>
                      <a:r>
                        <a:rPr lang="it-IT" sz="2000" b="1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Cornacchia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,</a:t>
                      </a:r>
                      <a:r>
                        <a:rPr lang="it-IT" sz="20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il</a:t>
                      </a:r>
                      <a:r>
                        <a:rPr lang="it-IT" sz="20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loro</a:t>
                      </a:r>
                      <a:r>
                        <a:rPr lang="it-IT" sz="2000" spc="-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riconoscimento</a:t>
                      </a:r>
                      <a:r>
                        <a:rPr lang="it-IT" sz="20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lang="it-IT" sz="20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utilizzo.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31750" marR="669925" algn="just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lang="it-IT" sz="2000" dirty="0">
                          <a:latin typeface="+mn-lt"/>
                          <a:cs typeface="Calibri"/>
                        </a:rPr>
                        <a:t>Monte</a:t>
                      </a:r>
                      <a:r>
                        <a:rPr lang="it-IT" sz="20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Cornacchia</a:t>
                      </a:r>
                      <a:r>
                        <a:rPr lang="it-IT" sz="20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con</a:t>
                      </a:r>
                      <a:r>
                        <a:rPr lang="it-IT" sz="20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i suoi</a:t>
                      </a:r>
                      <a:r>
                        <a:rPr lang="it-IT" sz="20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1151 metri,</a:t>
                      </a:r>
                      <a:r>
                        <a:rPr lang="it-IT" sz="20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è</a:t>
                      </a:r>
                      <a:r>
                        <a:rPr lang="it-IT" sz="20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il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monte</a:t>
                      </a:r>
                      <a:r>
                        <a:rPr lang="it-IT" sz="20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più</a:t>
                      </a:r>
                      <a:r>
                        <a:rPr lang="it-IT" sz="20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alto</a:t>
                      </a:r>
                      <a:r>
                        <a:rPr lang="it-IT" sz="2000" b="1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della Puglia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.</a:t>
                      </a:r>
                      <a:r>
                        <a:rPr lang="it-IT" sz="20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Dalla sua 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vetta,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sulla</a:t>
                      </a:r>
                      <a:r>
                        <a:rPr lang="it-IT" sz="2000" spc="60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quale</a:t>
                      </a:r>
                      <a:r>
                        <a:rPr lang="it-IT" sz="2000" spc="5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è</a:t>
                      </a:r>
                      <a:r>
                        <a:rPr lang="it-IT" sz="2000" spc="5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stato</a:t>
                      </a:r>
                      <a:r>
                        <a:rPr lang="it-IT" sz="2000" spc="60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costruito</a:t>
                      </a:r>
                      <a:r>
                        <a:rPr lang="it-IT" sz="2000" spc="60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un</a:t>
                      </a:r>
                      <a:r>
                        <a:rPr lang="it-IT" sz="2000" spc="6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piccolo</a:t>
                      </a:r>
                      <a:r>
                        <a:rPr lang="it-IT" sz="2000" spc="5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rifugio</a:t>
                      </a:r>
                      <a:r>
                        <a:rPr lang="it-IT" sz="2000" spc="60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forestale,</a:t>
                      </a:r>
                      <a:r>
                        <a:rPr lang="it-IT" sz="2000" spc="5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si</a:t>
                      </a:r>
                      <a:r>
                        <a:rPr lang="it-IT" sz="2000" spc="5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gode</a:t>
                      </a:r>
                      <a:r>
                        <a:rPr lang="it-IT" sz="2000" spc="5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di</a:t>
                      </a:r>
                      <a:r>
                        <a:rPr lang="it-IT" sz="2000" spc="5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un</a:t>
                      </a:r>
                      <a:r>
                        <a:rPr lang="it-IT" sz="2000" spc="60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panorama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suggestivo</a:t>
                      </a:r>
                      <a:r>
                        <a:rPr lang="it-IT" sz="2000" b="1" spc="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lang="it-IT" sz="2000" spc="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spettacolare</a:t>
                      </a:r>
                      <a:r>
                        <a:rPr lang="it-IT" sz="2000" spc="1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lang="it-IT" sz="2000" spc="19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360°</a:t>
                      </a:r>
                      <a:r>
                        <a:rPr lang="it-IT" sz="2000" spc="19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verso</a:t>
                      </a:r>
                      <a:r>
                        <a:rPr lang="it-IT" sz="2000" spc="20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l’Irpinia,</a:t>
                      </a:r>
                      <a:r>
                        <a:rPr lang="it-IT" sz="2000" spc="20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il</a:t>
                      </a:r>
                      <a:r>
                        <a:rPr lang="it-IT" sz="2000" spc="19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Gargano,</a:t>
                      </a:r>
                      <a:r>
                        <a:rPr lang="it-IT" sz="2000" spc="19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la</a:t>
                      </a:r>
                      <a:r>
                        <a:rPr lang="it-IT" sz="2000" spc="20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Maiella</a:t>
                      </a:r>
                      <a:r>
                        <a:rPr lang="it-IT" sz="2000" spc="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lang="it-IT" sz="2000" spc="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il</a:t>
                      </a:r>
                      <a:r>
                        <a:rPr lang="it-IT" sz="2000" spc="19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Tavoliere.</a:t>
                      </a:r>
                      <a:r>
                        <a:rPr lang="it-IT" sz="2000" spc="20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spc="-25" dirty="0">
                          <a:latin typeface="+mn-lt"/>
                          <a:cs typeface="Calibri"/>
                        </a:rPr>
                        <a:t>La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vegetazione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del</a:t>
                      </a:r>
                      <a:r>
                        <a:rPr lang="it-IT" sz="2000" spc="50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monte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è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caratterizzata</a:t>
                      </a:r>
                      <a:r>
                        <a:rPr lang="it-IT" sz="2000" spc="50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dalla</a:t>
                      </a:r>
                      <a:r>
                        <a:rPr lang="it-IT" sz="2000" spc="245" dirty="0">
                          <a:latin typeface="+mn-lt"/>
                          <a:cs typeface="Calibri"/>
                        </a:rPr>
                        <a:t> 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presenza</a:t>
                      </a:r>
                      <a:r>
                        <a:rPr lang="it-IT" sz="2000" spc="5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di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vaste</a:t>
                      </a:r>
                      <a:r>
                        <a:rPr lang="it-IT" sz="2000" spc="50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praterie</a:t>
                      </a:r>
                      <a:r>
                        <a:rPr lang="it-IT" sz="2000" spc="50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lang="it-IT" sz="2000" spc="50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pascoli d’altitudine,</a:t>
                      </a:r>
                      <a:r>
                        <a:rPr lang="it-IT" sz="2000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alternate</a:t>
                      </a:r>
                      <a:r>
                        <a:rPr lang="it-IT" sz="2000" spc="-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lang="it-IT" sz="20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boschi</a:t>
                      </a:r>
                      <a:r>
                        <a:rPr lang="it-IT" sz="2000" b="1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di</a:t>
                      </a:r>
                      <a:r>
                        <a:rPr lang="it-IT" sz="2000" b="1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conifere</a:t>
                      </a:r>
                      <a:r>
                        <a:rPr lang="it-IT" sz="2000" b="1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lang="it-IT" sz="2000" b="1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di</a:t>
                      </a:r>
                      <a:r>
                        <a:rPr lang="it-IT" sz="2000" b="1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latifoglie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.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31750" algn="just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lang="it-IT" sz="2000" dirty="0">
                          <a:latin typeface="+mn-lt"/>
                          <a:cs typeface="Calibri"/>
                        </a:rPr>
                        <a:t>In</a:t>
                      </a:r>
                      <a:r>
                        <a:rPr lang="it-IT" sz="20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questa</a:t>
                      </a:r>
                      <a:r>
                        <a:rPr lang="it-IT" sz="20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esperienza</a:t>
                      </a:r>
                      <a:r>
                        <a:rPr lang="it-IT" sz="2000" b="1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"selvatica"</a:t>
                      </a:r>
                      <a:r>
                        <a:rPr lang="it-IT" sz="2000" b="1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scopriremo</a:t>
                      </a:r>
                      <a:r>
                        <a:rPr lang="it-IT" sz="20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le</a:t>
                      </a:r>
                      <a:r>
                        <a:rPr lang="it-IT" sz="20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risorse</a:t>
                      </a:r>
                      <a:r>
                        <a:rPr lang="it-IT" sz="2000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che</a:t>
                      </a:r>
                      <a:r>
                        <a:rPr lang="it-IT" sz="2000" spc="-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ci</a:t>
                      </a:r>
                      <a:r>
                        <a:rPr lang="it-IT" sz="20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offre</a:t>
                      </a:r>
                      <a:r>
                        <a:rPr lang="it-IT" sz="20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la</a:t>
                      </a:r>
                      <a:r>
                        <a:rPr lang="it-IT" sz="20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natura.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340"/>
                        </a:spcBef>
                      </a:pP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PROGRAMMA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2000" b="1" dirty="0">
                          <a:latin typeface="+mn-lt"/>
                          <a:cs typeface="Calibri"/>
                        </a:rPr>
                        <a:t>Ore</a:t>
                      </a:r>
                      <a:r>
                        <a:rPr lang="it-IT" sz="2000" b="1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10:00</a:t>
                      </a:r>
                      <a:r>
                        <a:rPr lang="it-IT" sz="2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–</a:t>
                      </a:r>
                      <a:r>
                        <a:rPr lang="it-IT" sz="2000" b="1" spc="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Ritrovo</a:t>
                      </a:r>
                      <a:r>
                        <a:rPr lang="it-IT" sz="2000" b="1" spc="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presso</a:t>
                      </a:r>
                      <a:r>
                        <a:rPr lang="it-IT" sz="2000" b="1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il</a:t>
                      </a:r>
                      <a:r>
                        <a:rPr lang="it-IT" sz="2000" b="1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Parco</a:t>
                      </a:r>
                      <a:r>
                        <a:rPr lang="it-IT" sz="2000" b="1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Daunia</a:t>
                      </a:r>
                      <a:r>
                        <a:rPr lang="it-IT" sz="2000" b="1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Avventura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it-IT" sz="2000" dirty="0">
                          <a:latin typeface="+mn-lt"/>
                          <a:cs typeface="Calibri"/>
                        </a:rPr>
                        <a:t>situato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nei</a:t>
                      </a:r>
                      <a:r>
                        <a:rPr lang="it-IT" sz="20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pressi</a:t>
                      </a:r>
                      <a:r>
                        <a:rPr lang="it-IT" sz="20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di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Lago</a:t>
                      </a:r>
                      <a:r>
                        <a:rPr lang="it-IT" sz="2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Pescara.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it-IT" sz="2000" b="1" dirty="0">
                          <a:latin typeface="+mn-lt"/>
                          <a:cs typeface="Calibri"/>
                        </a:rPr>
                        <a:t>Ore</a:t>
                      </a:r>
                      <a:r>
                        <a:rPr lang="it-IT" sz="2000" b="1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10:15</a:t>
                      </a:r>
                      <a:r>
                        <a:rPr lang="it-IT" sz="2000" b="1" spc="7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–</a:t>
                      </a:r>
                      <a:r>
                        <a:rPr lang="it-IT" sz="2000" b="1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Partenza</a:t>
                      </a:r>
                      <a:r>
                        <a:rPr lang="it-IT" sz="2000" b="1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e</a:t>
                      </a:r>
                      <a:r>
                        <a:rPr lang="it-IT" sz="2000" b="1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passeggiata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it-IT" sz="2000" dirty="0">
                          <a:latin typeface="+mn-lt"/>
                          <a:cs typeface="Calibri"/>
                        </a:rPr>
                        <a:t>per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intraprendere</a:t>
                      </a:r>
                      <a:r>
                        <a:rPr lang="it-IT" sz="200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una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piacevole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passeggiata</a:t>
                      </a:r>
                      <a:r>
                        <a:rPr lang="it-IT" sz="2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lungo</a:t>
                      </a:r>
                      <a:r>
                        <a:rPr lang="it-IT" sz="2000" spc="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un</a:t>
                      </a:r>
                      <a:r>
                        <a:rPr lang="it-IT" sz="2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sentiero</a:t>
                      </a:r>
                      <a:r>
                        <a:rPr lang="it-IT" sz="2000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alla</a:t>
                      </a:r>
                      <a:r>
                        <a:rPr lang="it-IT" sz="2000" spc="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ricerca</a:t>
                      </a:r>
                      <a:r>
                        <a:rPr lang="it-IT" sz="2000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di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erbe</a:t>
                      </a:r>
                      <a:r>
                        <a:rPr lang="it-IT" sz="2000" b="1" spc="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spontanee.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it-IT" sz="2000" b="1" dirty="0">
                          <a:latin typeface="+mn-lt"/>
                          <a:cs typeface="Calibri"/>
                        </a:rPr>
                        <a:t>ORE</a:t>
                      </a:r>
                      <a:r>
                        <a:rPr lang="it-IT" sz="2000" b="1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13:00</a:t>
                      </a:r>
                      <a:r>
                        <a:rPr lang="it-IT" sz="2000" b="1" spc="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–</a:t>
                      </a:r>
                      <a:r>
                        <a:rPr lang="it-IT" sz="2000" b="1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Pranzo al sacco </a:t>
                      </a: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presso il Parco Daunia Avventura , o in alternativa ,</a:t>
                      </a:r>
                      <a:r>
                        <a:rPr lang="it-IT" sz="2000" b="1" spc="-10" baseline="0" dirty="0">
                          <a:latin typeface="+mn-lt"/>
                          <a:cs typeface="Calibri"/>
                        </a:rPr>
                        <a:t> presso il chiosco del parco al costo </a:t>
                      </a: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 di 10 euro.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it-IT" sz="2000" dirty="0">
                          <a:latin typeface="+mn-lt"/>
                          <a:cs typeface="Calibri"/>
                        </a:rPr>
                        <a:t>dove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faremo</a:t>
                      </a:r>
                      <a:r>
                        <a:rPr lang="it-IT" sz="20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ritorno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al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termine</a:t>
                      </a:r>
                      <a:r>
                        <a:rPr lang="it-IT" sz="2000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della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passeggiata.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it-IT" sz="2000" b="1" dirty="0">
                          <a:latin typeface="+mn-lt"/>
                          <a:cs typeface="Calibri"/>
                        </a:rPr>
                        <a:t>ORE</a:t>
                      </a:r>
                      <a:r>
                        <a:rPr lang="it-IT" sz="2000" b="1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14:00</a:t>
                      </a:r>
                      <a:r>
                        <a:rPr lang="it-IT" sz="2000" b="1" spc="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–</a:t>
                      </a:r>
                      <a:r>
                        <a:rPr lang="it-IT" sz="2000" b="1" spc="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Identificazione</a:t>
                      </a:r>
                      <a:r>
                        <a:rPr lang="it-IT" sz="2000" b="1" spc="7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delle</a:t>
                      </a:r>
                      <a:r>
                        <a:rPr lang="it-IT" sz="2000" b="1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piante</a:t>
                      </a:r>
                      <a:r>
                        <a:rPr lang="it-IT" sz="2000" b="1" spc="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dirty="0">
                          <a:latin typeface="+mn-lt"/>
                          <a:cs typeface="Calibri"/>
                        </a:rPr>
                        <a:t>spontanee</a:t>
                      </a:r>
                      <a:r>
                        <a:rPr lang="it-IT" sz="2000" b="1" spc="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spc="-10" dirty="0">
                          <a:latin typeface="+mn-lt"/>
                          <a:cs typeface="Calibri"/>
                        </a:rPr>
                        <a:t>raccolte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31750" marR="670560" algn="just">
                        <a:lnSpc>
                          <a:spcPct val="101200"/>
                        </a:lnSpc>
                        <a:spcBef>
                          <a:spcPts val="20"/>
                        </a:spcBef>
                      </a:pPr>
                      <a:r>
                        <a:rPr lang="it-IT" sz="2000" dirty="0">
                          <a:latin typeface="+mn-lt"/>
                          <a:cs typeface="Calibri"/>
                        </a:rPr>
                        <a:t>Dopo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"lo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spuntino",</a:t>
                      </a:r>
                      <a:r>
                        <a:rPr lang="it-IT" sz="20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alcune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delle</a:t>
                      </a:r>
                      <a:r>
                        <a:rPr lang="it-IT" sz="20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piante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osservate</a:t>
                      </a:r>
                      <a:r>
                        <a:rPr lang="it-IT" sz="20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raccolte</a:t>
                      </a:r>
                      <a:r>
                        <a:rPr lang="it-IT" sz="2000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durante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l'escursione</a:t>
                      </a:r>
                      <a:r>
                        <a:rPr lang="it-IT" sz="200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verranno</a:t>
                      </a:r>
                      <a:r>
                        <a:rPr lang="it-IT" sz="2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identificate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con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il</a:t>
                      </a:r>
                      <a:r>
                        <a:rPr lang="it-IT" sz="2000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nome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scientifico</a:t>
                      </a:r>
                      <a:r>
                        <a:rPr lang="it-IT" sz="20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attraverso</a:t>
                      </a:r>
                      <a:r>
                        <a:rPr lang="it-IT" sz="2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l'utilizzo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di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due</a:t>
                      </a:r>
                      <a:r>
                        <a:rPr lang="it-IT" sz="2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stereoscopi</a:t>
                      </a:r>
                      <a:r>
                        <a:rPr lang="it-IT" sz="200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di</a:t>
                      </a:r>
                      <a:r>
                        <a:rPr lang="it-IT" sz="2000" spc="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campo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ed</a:t>
                      </a:r>
                      <a:r>
                        <a:rPr lang="it-IT" sz="2000" spc="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una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guida</a:t>
                      </a:r>
                      <a:r>
                        <a:rPr lang="it-IT" sz="2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botanica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cartacea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con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l'aiuto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e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la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supervisione</a:t>
                      </a:r>
                      <a:r>
                        <a:rPr lang="it-IT" sz="200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degli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organizzatori</a:t>
                      </a:r>
                      <a:r>
                        <a:rPr lang="it-IT" sz="2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guidati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dal</a:t>
                      </a:r>
                      <a:r>
                        <a:rPr lang="it-IT" sz="2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Prof.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Enrico</a:t>
                      </a:r>
                      <a:r>
                        <a:rPr lang="it-IT" sz="2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dirty="0">
                          <a:latin typeface="+mn-lt"/>
                          <a:cs typeface="Calibri"/>
                        </a:rPr>
                        <a:t>Vito</a:t>
                      </a:r>
                      <a:r>
                        <a:rPr lang="it-IT" sz="2000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spc="-10" dirty="0">
                          <a:latin typeface="+mn-lt"/>
                          <a:cs typeface="Calibri"/>
                        </a:rPr>
                        <a:t>Perrino.</a:t>
                      </a:r>
                      <a:endParaRPr lang="it-IT" sz="2000" dirty="0">
                        <a:latin typeface="+mn-lt"/>
                        <a:cs typeface="Calibri"/>
                      </a:endParaRPr>
                    </a:p>
                    <a:p>
                      <a:pPr marL="8483600" algn="just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lang="it-IT" sz="2000" b="1" i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Richiesta</a:t>
                      </a:r>
                      <a:r>
                        <a:rPr lang="it-IT" sz="2000" b="1" i="1" spc="15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it-IT" sz="2000" b="1" i="1" spc="-1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prenotazione.</a:t>
                      </a:r>
                      <a:endParaRPr lang="it-IT"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6540">
                <a:tc>
                  <a:txBody>
                    <a:bodyPr/>
                    <a:lstStyle/>
                    <a:p>
                      <a:pPr marL="31750" marR="670560" algn="just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it-IT" sz="2050" dirty="0">
                        <a:latin typeface="Calibri"/>
                        <a:cs typeface="Calibri"/>
                      </a:endParaRPr>
                    </a:p>
                  </a:txBody>
                  <a:tcPr marL="0" marR="0" marT="6540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86364" y="16058474"/>
            <a:ext cx="11768455" cy="906658"/>
          </a:xfrm>
          <a:prstGeom prst="rect">
            <a:avLst/>
          </a:prstGeom>
          <a:ln w="10133">
            <a:solidFill>
              <a:srgbClr val="FFFFFF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3150" b="1" dirty="0">
                <a:solidFill>
                  <a:srgbClr val="3B4A20"/>
                </a:solidFill>
                <a:latin typeface="Calibri"/>
                <a:cs typeface="Calibri"/>
              </a:rPr>
              <a:t>Parco</a:t>
            </a:r>
            <a:r>
              <a:rPr sz="3150" b="1" spc="90" dirty="0">
                <a:solidFill>
                  <a:srgbClr val="3B4A20"/>
                </a:solidFill>
                <a:latin typeface="Calibri"/>
                <a:cs typeface="Calibri"/>
              </a:rPr>
              <a:t> </a:t>
            </a:r>
            <a:r>
              <a:rPr sz="3150" b="1" dirty="0" err="1">
                <a:solidFill>
                  <a:srgbClr val="3B4A20"/>
                </a:solidFill>
                <a:latin typeface="Calibri"/>
                <a:cs typeface="Calibri"/>
              </a:rPr>
              <a:t>Daunia</a:t>
            </a:r>
            <a:r>
              <a:rPr sz="3150" b="1" spc="80" dirty="0">
                <a:solidFill>
                  <a:srgbClr val="3B4A20"/>
                </a:solidFill>
                <a:latin typeface="Calibri"/>
                <a:cs typeface="Calibri"/>
              </a:rPr>
              <a:t> </a:t>
            </a:r>
            <a:r>
              <a:rPr sz="3150" b="1" spc="-10" dirty="0" err="1">
                <a:solidFill>
                  <a:srgbClr val="3B4A20"/>
                </a:solidFill>
                <a:latin typeface="Calibri"/>
                <a:cs typeface="Calibri"/>
              </a:rPr>
              <a:t>Avventur</a:t>
            </a:r>
            <a:r>
              <a:rPr lang="it-IT" sz="3150" b="1" spc="-10" dirty="0">
                <a:solidFill>
                  <a:srgbClr val="3B4A20"/>
                </a:solidFill>
                <a:latin typeface="Calibri"/>
                <a:cs typeface="Calibri"/>
              </a:rPr>
              <a:t>a</a:t>
            </a:r>
            <a:endParaRPr sz="31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550" b="1" dirty="0">
                <a:solidFill>
                  <a:srgbClr val="3B4A20"/>
                </a:solidFill>
                <a:latin typeface="Calibri"/>
                <a:cs typeface="Calibri"/>
              </a:rPr>
              <a:t>Località</a:t>
            </a:r>
            <a:r>
              <a:rPr sz="2550" b="1" spc="-35" dirty="0">
                <a:solidFill>
                  <a:srgbClr val="3B4A20"/>
                </a:solidFill>
                <a:latin typeface="Calibri"/>
                <a:cs typeface="Calibri"/>
              </a:rPr>
              <a:t> </a:t>
            </a:r>
            <a:r>
              <a:rPr sz="2550" b="1" dirty="0">
                <a:solidFill>
                  <a:srgbClr val="3B4A20"/>
                </a:solidFill>
                <a:latin typeface="Calibri"/>
                <a:cs typeface="Calibri"/>
              </a:rPr>
              <a:t>Lago</a:t>
            </a:r>
            <a:r>
              <a:rPr sz="2550" b="1" spc="-45" dirty="0">
                <a:solidFill>
                  <a:srgbClr val="3B4A20"/>
                </a:solidFill>
                <a:latin typeface="Calibri"/>
                <a:cs typeface="Calibri"/>
              </a:rPr>
              <a:t> </a:t>
            </a:r>
            <a:r>
              <a:rPr sz="2550" b="1" dirty="0" err="1">
                <a:solidFill>
                  <a:srgbClr val="3B4A20"/>
                </a:solidFill>
                <a:latin typeface="Calibri"/>
                <a:cs typeface="Calibri"/>
              </a:rPr>
              <a:t>Pescar</a:t>
            </a:r>
            <a:r>
              <a:rPr lang="it-IT" sz="2550" b="1">
                <a:solidFill>
                  <a:srgbClr val="3B4A20"/>
                </a:solidFill>
                <a:latin typeface="Calibri"/>
                <a:cs typeface="Calibri"/>
              </a:rPr>
              <a:t>a</a:t>
            </a:r>
            <a:r>
              <a:rPr sz="2550" b="1" spc="-30">
                <a:solidFill>
                  <a:srgbClr val="3B4A20"/>
                </a:solidFill>
                <a:latin typeface="Calibri"/>
                <a:cs typeface="Calibri"/>
              </a:rPr>
              <a:t> </a:t>
            </a:r>
            <a:r>
              <a:rPr sz="2550" b="1" dirty="0">
                <a:solidFill>
                  <a:srgbClr val="3B4A20"/>
                </a:solidFill>
                <a:latin typeface="Calibri"/>
                <a:cs typeface="Calibri"/>
              </a:rPr>
              <a:t>-</a:t>
            </a:r>
            <a:r>
              <a:rPr sz="2550" b="1" spc="-20" dirty="0">
                <a:solidFill>
                  <a:srgbClr val="3B4A20"/>
                </a:solidFill>
                <a:latin typeface="Calibri"/>
                <a:cs typeface="Calibri"/>
              </a:rPr>
              <a:t> </a:t>
            </a:r>
            <a:r>
              <a:rPr sz="2550" b="1" dirty="0">
                <a:solidFill>
                  <a:srgbClr val="3B4A20"/>
                </a:solidFill>
                <a:latin typeface="Calibri"/>
                <a:cs typeface="Calibri"/>
              </a:rPr>
              <a:t>Biccari</a:t>
            </a:r>
            <a:r>
              <a:rPr sz="2550" b="1" spc="-45" dirty="0">
                <a:solidFill>
                  <a:srgbClr val="3B4A20"/>
                </a:solidFill>
                <a:latin typeface="Calibri"/>
                <a:cs typeface="Calibri"/>
              </a:rPr>
              <a:t> </a:t>
            </a:r>
            <a:r>
              <a:rPr sz="2550" b="1" spc="-20" dirty="0">
                <a:solidFill>
                  <a:srgbClr val="3B4A20"/>
                </a:solidFill>
                <a:latin typeface="Calibri"/>
                <a:cs typeface="Calibri"/>
              </a:rPr>
              <a:t>(FG)</a:t>
            </a:r>
            <a:endParaRPr sz="25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6364" y="17207997"/>
            <a:ext cx="11768455" cy="587375"/>
          </a:xfrm>
          <a:prstGeom prst="rect">
            <a:avLst/>
          </a:prstGeom>
          <a:ln w="10133">
            <a:solidFill>
              <a:srgbClr val="FFFFFF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34"/>
              </a:spcBef>
            </a:pPr>
            <a:r>
              <a:rPr sz="2850" b="1" dirty="0">
                <a:solidFill>
                  <a:srgbClr val="F85D3D"/>
                </a:solidFill>
                <a:latin typeface="Calibri"/>
                <a:cs typeface="Calibri"/>
              </a:rPr>
              <a:t>Info</a:t>
            </a:r>
            <a:r>
              <a:rPr sz="2850" b="1" spc="5" dirty="0">
                <a:solidFill>
                  <a:srgbClr val="F85D3D"/>
                </a:solidFill>
                <a:latin typeface="Calibri"/>
                <a:cs typeface="Calibri"/>
              </a:rPr>
              <a:t> </a:t>
            </a:r>
            <a:r>
              <a:rPr sz="2850" b="1" dirty="0">
                <a:solidFill>
                  <a:srgbClr val="F85D3D"/>
                </a:solidFill>
                <a:latin typeface="Calibri"/>
                <a:cs typeface="Calibri"/>
              </a:rPr>
              <a:t>e</a:t>
            </a:r>
            <a:r>
              <a:rPr sz="2850" b="1" spc="-5" dirty="0">
                <a:solidFill>
                  <a:srgbClr val="F85D3D"/>
                </a:solidFill>
                <a:latin typeface="Calibri"/>
                <a:cs typeface="Calibri"/>
              </a:rPr>
              <a:t> </a:t>
            </a:r>
            <a:r>
              <a:rPr sz="2850" b="1" dirty="0">
                <a:solidFill>
                  <a:srgbClr val="F85D3D"/>
                </a:solidFill>
                <a:latin typeface="Calibri"/>
                <a:cs typeface="Calibri"/>
              </a:rPr>
              <a:t>contatti:</a:t>
            </a:r>
            <a:r>
              <a:rPr sz="2850" b="1" spc="15" dirty="0">
                <a:solidFill>
                  <a:srgbClr val="F85D3D"/>
                </a:solidFill>
                <a:latin typeface="Calibri"/>
                <a:cs typeface="Calibri"/>
              </a:rPr>
              <a:t> </a:t>
            </a:r>
            <a:r>
              <a:rPr sz="2850" b="1" spc="-10" dirty="0">
                <a:solidFill>
                  <a:srgbClr val="F85D3D"/>
                </a:solidFill>
                <a:latin typeface="Calibri"/>
                <a:cs typeface="Calibri"/>
                <a:hlinkClick r:id="rId2"/>
              </a:rPr>
              <a:t>paolo.larotonda@unifg.it</a:t>
            </a:r>
            <a:endParaRPr sz="285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59527" y="4040761"/>
            <a:ext cx="3969385" cy="896619"/>
            <a:chOff x="2259527" y="4040761"/>
            <a:chExt cx="3969385" cy="89661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9527" y="4040761"/>
              <a:ext cx="812286" cy="8961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5671" y="4040761"/>
              <a:ext cx="812286" cy="8961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2326" y="4040761"/>
              <a:ext cx="2996523" cy="89619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446077" y="4091124"/>
            <a:ext cx="4530725" cy="846455"/>
            <a:chOff x="9446077" y="4091124"/>
            <a:chExt cx="4530725" cy="84645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6077" y="4091124"/>
              <a:ext cx="2101245" cy="84633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47899" y="4091124"/>
              <a:ext cx="766565" cy="8463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83242" y="4091124"/>
              <a:ext cx="766078" cy="8463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66281" y="4091124"/>
              <a:ext cx="1709997" cy="84633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669" y="7592388"/>
            <a:ext cx="1869800" cy="702684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077631" y="6940523"/>
            <a:ext cx="30480" cy="8624570"/>
          </a:xfrm>
          <a:custGeom>
            <a:avLst/>
            <a:gdLst/>
            <a:ahLst/>
            <a:cxnLst/>
            <a:rect l="l" t="t" r="r" b="b"/>
            <a:pathLst>
              <a:path w="30480" h="8624569">
                <a:moveTo>
                  <a:pt x="30391" y="0"/>
                </a:moveTo>
                <a:lnTo>
                  <a:pt x="0" y="0"/>
                </a:lnTo>
                <a:lnTo>
                  <a:pt x="0" y="8624265"/>
                </a:lnTo>
                <a:lnTo>
                  <a:pt x="30391" y="8624265"/>
                </a:lnTo>
                <a:lnTo>
                  <a:pt x="3039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17404" y="5450407"/>
            <a:ext cx="4160520" cy="30480"/>
          </a:xfrm>
          <a:custGeom>
            <a:avLst/>
            <a:gdLst/>
            <a:ahLst/>
            <a:cxnLst/>
            <a:rect l="l" t="t" r="r" b="b"/>
            <a:pathLst>
              <a:path w="4160519" h="30479">
                <a:moveTo>
                  <a:pt x="4160037" y="0"/>
                </a:moveTo>
                <a:lnTo>
                  <a:pt x="0" y="0"/>
                </a:lnTo>
                <a:lnTo>
                  <a:pt x="0" y="30403"/>
                </a:lnTo>
                <a:lnTo>
                  <a:pt x="4160037" y="30403"/>
                </a:lnTo>
                <a:lnTo>
                  <a:pt x="416003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amminstratore\il tuo team Dropbox\Paolo La Rotonda\PC\Downloads\comune di biccar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912" y="18129250"/>
            <a:ext cx="3571875" cy="1547813"/>
          </a:xfrm>
          <a:prstGeom prst="rect">
            <a:avLst/>
          </a:prstGeom>
          <a:noFill/>
        </p:spPr>
      </p:pic>
      <p:pic>
        <p:nvPicPr>
          <p:cNvPr id="1027" name="Picture 3" descr="C:\Users\amminstratore\il tuo team Dropbox\Paolo La Rotonda\PC\Downloads\daunia avventur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35941" y="18244532"/>
            <a:ext cx="2022882" cy="1391758"/>
          </a:xfrm>
          <a:prstGeom prst="rect">
            <a:avLst/>
          </a:prstGeom>
          <a:noFill/>
        </p:spPr>
      </p:pic>
      <p:pic>
        <p:nvPicPr>
          <p:cNvPr id="1028" name="Picture 4" descr="C:\Users\amminstratore\il tuo team Dropbox\Paolo La Rotonda\PC\Downloads\ecol fores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382250" y="18352242"/>
            <a:ext cx="3230563" cy="1176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5D3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263</Words>
  <Application>Microsoft Office PowerPoint</Application>
  <PresentationFormat>Personalizzato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Adriano</dc:creator>
  <cp:lastModifiedBy>Utente</cp:lastModifiedBy>
  <cp:revision>5</cp:revision>
  <dcterms:created xsi:type="dcterms:W3CDTF">2025-04-30T09:27:09Z</dcterms:created>
  <dcterms:modified xsi:type="dcterms:W3CDTF">2025-05-16T14:30:38Z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2025-04-19T00:00:00Z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2025-04-30T00:00:00Z</vt:filetime>
  </property>
  <property fmtid="{D5CDD505-2E9C-101B-9397-08002B2CF9AE}" pid="5" name="Producer">
    <vt:lpwstr>Microsoft® PowerPoint® per Microsoft 365</vt:lpwstr>
  </property>
</Properties>
</file>