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/>
    <p:restoredTop sz="94674"/>
  </p:normalViewPr>
  <p:slideViewPr>
    <p:cSldViewPr snapToGrid="0" snapToObjects="1">
      <p:cViewPr>
        <p:scale>
          <a:sx n="76" d="100"/>
          <a:sy n="76" d="100"/>
        </p:scale>
        <p:origin x="-966" y="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3633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C28439A-26EB-4E79-A7F1-8FD38743152C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739775"/>
            <a:ext cx="53498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59" cy="493633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68EF80E-5D58-402D-B6E8-EF04D5FEECE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0031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smtClean="0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8EF80E-5D58-402D-B6E8-EF04D5FEECE7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65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39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904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64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78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261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7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564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599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816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2234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921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D1355-CD13-3F47-AB37-A31FC5E23002}" type="datetimeFigureOut">
              <a:rPr lang="it-IT" smtClean="0"/>
              <a:pPr/>
              <a:t>28/06/2024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83F7-D09D-3A4F-99E7-32B6E792C78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795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agraria.unifg.it/it/studenti/laurearsi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www.unifg.it/it/servizi-e-opportunita/segreterie-online/conseguimento-titoli" TargetMode="External"/><Relationship Id="rId9" Type="http://schemas.openxmlformats.org/officeDocument/2006/relationships/hyperlink" Target="https://docs.google.com/forms/d/e/1FAIpQLSeqNttT2RjLFjxu59nLb-LZ2gG_Td07CRYK_9xTrc4HDCYAuA/view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116234E5-3B44-7ECF-C67B-145BD89F1CB5}"/>
              </a:ext>
            </a:extLst>
          </p:cNvPr>
          <p:cNvSpPr txBox="1"/>
          <p:nvPr/>
        </p:nvSpPr>
        <p:spPr>
          <a:xfrm>
            <a:off x="1516173" y="11925"/>
            <a:ext cx="2554610" cy="40011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it-IT" sz="2000" dirty="0">
                <a:highlight>
                  <a:srgbClr val="FFFF00"/>
                </a:highlight>
              </a:rPr>
              <a:t>Hai acquisito </a:t>
            </a:r>
            <a:r>
              <a:rPr lang="it-IT" sz="2000" dirty="0" smtClean="0">
                <a:highlight>
                  <a:srgbClr val="FFFF00"/>
                </a:highlight>
              </a:rPr>
              <a:t>40 </a:t>
            </a:r>
            <a:r>
              <a:rPr lang="it-IT" sz="2000" dirty="0">
                <a:highlight>
                  <a:srgbClr val="FFFF00"/>
                </a:highlight>
              </a:rPr>
              <a:t>CFU ? 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E5AA7EB2-A7AC-2642-8AF8-8F12896466B0}"/>
              </a:ext>
            </a:extLst>
          </p:cNvPr>
          <p:cNvSpPr/>
          <p:nvPr/>
        </p:nvSpPr>
        <p:spPr>
          <a:xfrm flipH="1">
            <a:off x="2395335" y="615387"/>
            <a:ext cx="2577981" cy="143866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 smtClean="0"/>
              <a:t>ATTIVARE IL PROCESSO </a:t>
            </a:r>
            <a:r>
              <a:rPr lang="it-IT" sz="1500" b="1" dirty="0"/>
              <a:t>TESI O ASSEGNAZIONE TESI</a:t>
            </a:r>
          </a:p>
          <a:p>
            <a:pPr algn="ctr"/>
            <a:r>
              <a:rPr lang="it-IT" sz="1500" dirty="0"/>
              <a:t>sul profilo personale di esse3 (clicca su «conseguimento titolo»)</a:t>
            </a:r>
          </a:p>
          <a:p>
            <a:pPr algn="ctr"/>
            <a:r>
              <a:rPr lang="it-IT" sz="800" dirty="0"/>
              <a:t>https://</a:t>
            </a:r>
            <a:r>
              <a:rPr lang="it-IT" sz="800" dirty="0" err="1"/>
              <a:t>www.unifg.it</a:t>
            </a:r>
            <a:r>
              <a:rPr lang="it-IT" sz="800" dirty="0"/>
              <a:t>/</a:t>
            </a:r>
            <a:r>
              <a:rPr lang="it-IT" sz="800" dirty="0" err="1"/>
              <a:t>it</a:t>
            </a:r>
            <a:r>
              <a:rPr lang="it-IT" sz="800" dirty="0"/>
              <a:t>/servizi-e-</a:t>
            </a:r>
            <a:r>
              <a:rPr lang="it-IT" sz="800" dirty="0" err="1"/>
              <a:t>opportunita</a:t>
            </a:r>
            <a:r>
              <a:rPr lang="it-IT" sz="800" dirty="0"/>
              <a:t>/segreterie-online/conseguimento-titoli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xmlns="" id="{D26075E7-08ED-5339-586A-06695E9B42C8}"/>
              </a:ext>
            </a:extLst>
          </p:cNvPr>
          <p:cNvSpPr/>
          <p:nvPr/>
        </p:nvSpPr>
        <p:spPr>
          <a:xfrm flipH="1">
            <a:off x="119863" y="825832"/>
            <a:ext cx="1847162" cy="930478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b="1" dirty="0"/>
              <a:t>Almeno 4 mesi </a:t>
            </a:r>
            <a:r>
              <a:rPr lang="it-IT" sz="1400" dirty="0"/>
              <a:t>prima dalla seduta di laurea</a:t>
            </a:r>
          </a:p>
          <a:p>
            <a:pPr algn="ctr"/>
            <a:r>
              <a:rPr lang="it-IT" sz="800" dirty="0"/>
              <a:t>https://www.agraria.unifg.it/it/studenti/laurearsi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xmlns="" id="{BAB57805-F993-1413-3585-0C7209421278}"/>
              </a:ext>
            </a:extLst>
          </p:cNvPr>
          <p:cNvSpPr/>
          <p:nvPr/>
        </p:nvSpPr>
        <p:spPr>
          <a:xfrm flipH="1">
            <a:off x="7332108" y="-14887"/>
            <a:ext cx="2113616" cy="7207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Relatore </a:t>
            </a:r>
            <a:r>
              <a:rPr lang="it-IT" sz="1500" b="1" dirty="0" smtClean="0"/>
              <a:t>approva </a:t>
            </a:r>
            <a:r>
              <a:rPr lang="it-IT" sz="1500" b="1" dirty="0"/>
              <a:t>tesi  </a:t>
            </a:r>
            <a:r>
              <a:rPr lang="it-IT" sz="1500" dirty="0"/>
              <a:t>sul profilo esse3</a:t>
            </a: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xmlns="" id="{50DA2716-5F9F-4A59-47BA-F2934CEC0F66}"/>
              </a:ext>
            </a:extLst>
          </p:cNvPr>
          <p:cNvSpPr/>
          <p:nvPr/>
        </p:nvSpPr>
        <p:spPr>
          <a:xfrm flipH="1">
            <a:off x="6974291" y="1064536"/>
            <a:ext cx="2778544" cy="93709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 smtClean="0"/>
              <a:t>Consegna del modulo di DISSERTAZIONE</a:t>
            </a:r>
            <a:r>
              <a:rPr lang="it-IT" sz="1500" dirty="0" smtClean="0"/>
              <a:t> </a:t>
            </a:r>
          </a:p>
          <a:p>
            <a:pPr algn="ctr"/>
            <a:r>
              <a:rPr lang="it-IT" sz="1500" dirty="0" smtClean="0"/>
              <a:t>firmata </a:t>
            </a:r>
            <a:r>
              <a:rPr lang="it-IT" sz="1500" dirty="0"/>
              <a:t>dal relatore</a:t>
            </a:r>
          </a:p>
          <a:p>
            <a:pPr algn="ctr"/>
            <a:r>
              <a:rPr lang="it-IT" sz="800" dirty="0"/>
              <a:t>(Entro e non oltre una settimana dall’approvazione da parte del Relatore)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xmlns="" id="{E7D7DB38-52EC-97B8-9769-92E414E3564D}"/>
              </a:ext>
            </a:extLst>
          </p:cNvPr>
          <p:cNvSpPr/>
          <p:nvPr/>
        </p:nvSpPr>
        <p:spPr>
          <a:xfrm flipH="1">
            <a:off x="7534556" y="2400665"/>
            <a:ext cx="1972638" cy="865621"/>
          </a:xfrm>
          <a:prstGeom prst="roundRect">
            <a:avLst/>
          </a:prstGeom>
          <a:solidFill>
            <a:srgbClr val="002060"/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SEGRETERIA DIDATTICA</a:t>
            </a:r>
          </a:p>
          <a:p>
            <a:pPr algn="ctr"/>
            <a:r>
              <a:rPr lang="it-IT" sz="1500" b="1" dirty="0"/>
              <a:t>luigia.giuzio@unifg.it</a:t>
            </a: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xmlns="" id="{3D79EC62-25F4-CEFE-8DA7-9055AC0708D8}"/>
              </a:ext>
            </a:extLst>
          </p:cNvPr>
          <p:cNvSpPr/>
          <p:nvPr/>
        </p:nvSpPr>
        <p:spPr>
          <a:xfrm flipH="1">
            <a:off x="4985867" y="2240682"/>
            <a:ext cx="2027436" cy="9523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Nomina del contro relatore da parte del coordinatore del CDLM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id="{DB1FE352-4955-C8FC-3B06-33931488B19B}"/>
              </a:ext>
            </a:extLst>
          </p:cNvPr>
          <p:cNvSpPr/>
          <p:nvPr/>
        </p:nvSpPr>
        <p:spPr>
          <a:xfrm flipH="1">
            <a:off x="2442723" y="2373770"/>
            <a:ext cx="1972638" cy="85362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/>
              <a:t>Colloquio con il contro relatore almeno 1 </a:t>
            </a:r>
            <a:r>
              <a:rPr lang="it-IT" sz="1500" dirty="0"/>
              <a:t>mese prima dalla seduta di laurea 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xmlns="" id="{5AF7937C-40B8-B415-2D6D-38F24CAF0BFC}"/>
              </a:ext>
            </a:extLst>
          </p:cNvPr>
          <p:cNvSpPr/>
          <p:nvPr/>
        </p:nvSpPr>
        <p:spPr>
          <a:xfrm flipH="1">
            <a:off x="-36234" y="2109543"/>
            <a:ext cx="2178289" cy="12568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Giudizio del </a:t>
            </a:r>
            <a:r>
              <a:rPr lang="it-IT" sz="1500" b="1" dirty="0" smtClean="0"/>
              <a:t>colloquio da inviare a SEGRETERIA DIDATTICA luigia.giuzio@unifg.it</a:t>
            </a:r>
            <a:endParaRPr lang="it-IT" sz="1500" b="1" dirty="0"/>
          </a:p>
          <a:p>
            <a:pPr algn="ctr"/>
            <a:r>
              <a:rPr lang="it-IT" sz="1000" dirty="0"/>
              <a:t>(entro e non oltre una settimana dallo stesso)  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xmlns="" id="{1A0BCCBB-9FE1-9CC4-D9D2-7154DC23DB5B}"/>
              </a:ext>
            </a:extLst>
          </p:cNvPr>
          <p:cNvSpPr/>
          <p:nvPr/>
        </p:nvSpPr>
        <p:spPr>
          <a:xfrm flipH="1">
            <a:off x="28126" y="4990431"/>
            <a:ext cx="2130942" cy="675263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20 giorni </a:t>
            </a:r>
            <a:r>
              <a:rPr lang="it-IT" sz="1500" dirty="0"/>
              <a:t>prima della seduta di laurea 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xmlns="" id="{A9A7D5C3-54AA-8BED-1C5E-89B9051C54E0}"/>
              </a:ext>
            </a:extLst>
          </p:cNvPr>
          <p:cNvSpPr/>
          <p:nvPr/>
        </p:nvSpPr>
        <p:spPr>
          <a:xfrm flipH="1">
            <a:off x="2896022" y="4704589"/>
            <a:ext cx="3656913" cy="124536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1500" dirty="0"/>
          </a:p>
          <a:p>
            <a:pPr algn="just"/>
            <a:endParaRPr lang="it-IT" sz="1500" dirty="0" smtClean="0"/>
          </a:p>
          <a:p>
            <a:pPr algn="just"/>
            <a:r>
              <a:rPr lang="it-IT" sz="1500" dirty="0" smtClean="0"/>
              <a:t>Allegare  </a:t>
            </a:r>
            <a:r>
              <a:rPr lang="it-IT" sz="1500" dirty="0"/>
              <a:t>sul profilo personale </a:t>
            </a:r>
            <a:r>
              <a:rPr lang="it-IT" sz="1500" dirty="0" smtClean="0"/>
              <a:t>ESSE3 (“cliccando su modifica tesi”) </a:t>
            </a:r>
            <a:r>
              <a:rPr lang="it-IT" sz="1500" dirty="0"/>
              <a:t>la tesi e i documenti  indicati nelle istruzioni pubblicate nella sezione “Domande di laurea” del sito di  </a:t>
            </a:r>
            <a:r>
              <a:rPr lang="it-IT" sz="1500" dirty="0" smtClean="0"/>
              <a:t>Dipartimento.</a:t>
            </a:r>
          </a:p>
          <a:p>
            <a:pPr algn="just"/>
            <a:endParaRPr lang="it-IT" sz="1500" dirty="0"/>
          </a:p>
          <a:p>
            <a:pPr algn="just"/>
            <a:endParaRPr lang="it-IT" sz="1500" dirty="0"/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id="{C90D5778-11B9-F048-6CFE-09F40706C685}"/>
              </a:ext>
            </a:extLst>
          </p:cNvPr>
          <p:cNvSpPr/>
          <p:nvPr/>
        </p:nvSpPr>
        <p:spPr>
          <a:xfrm flipH="1">
            <a:off x="30212" y="3503371"/>
            <a:ext cx="2128856" cy="1221805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 smtClean="0"/>
              <a:t>Nei termini previsti dal calendario didattico dell’</a:t>
            </a:r>
            <a:r>
              <a:rPr lang="it-IT" sz="1500" dirty="0" err="1" smtClean="0"/>
              <a:t>a.a</a:t>
            </a:r>
            <a:r>
              <a:rPr lang="it-IT" sz="1500" dirty="0" smtClean="0"/>
              <a:t>. di riferimento </a:t>
            </a:r>
            <a:endParaRPr lang="it-IT" sz="1500" dirty="0"/>
          </a:p>
          <a:p>
            <a:pPr algn="ctr"/>
            <a:r>
              <a:rPr lang="it-IT" sz="800" dirty="0">
                <a:hlinkClick r:id="rId3"/>
              </a:rPr>
              <a:t>https://www.agraria.unifg.it/it/studenti/laurearsi</a:t>
            </a:r>
            <a:r>
              <a:rPr lang="it-IT" sz="800" dirty="0"/>
              <a:t> </a:t>
            </a:r>
            <a:endParaRPr lang="it-IT" sz="1500" dirty="0"/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xmlns="" id="{93B58594-45C0-A995-DF2C-C327D20CB625}"/>
              </a:ext>
            </a:extLst>
          </p:cNvPr>
          <p:cNvSpPr/>
          <p:nvPr/>
        </p:nvSpPr>
        <p:spPr>
          <a:xfrm flipH="1">
            <a:off x="3717040" y="3475370"/>
            <a:ext cx="3901108" cy="105712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dirty="0"/>
              <a:t>Completare </a:t>
            </a:r>
            <a:r>
              <a:rPr lang="it-IT" sz="1500" dirty="0" smtClean="0"/>
              <a:t>le pratiche su </a:t>
            </a:r>
            <a:r>
              <a:rPr lang="it-IT" sz="1500" b="1" dirty="0"/>
              <a:t>CONSEGUIMENTO TITOLO </a:t>
            </a:r>
            <a:r>
              <a:rPr lang="it-IT" sz="1500" dirty="0"/>
              <a:t> </a:t>
            </a:r>
            <a:r>
              <a:rPr lang="it-IT" sz="1500" dirty="0" smtClean="0"/>
              <a:t>(profilo </a:t>
            </a:r>
            <a:r>
              <a:rPr lang="it-IT" sz="1500" dirty="0"/>
              <a:t>personale di </a:t>
            </a:r>
            <a:r>
              <a:rPr lang="it-IT" sz="1500" dirty="0" smtClean="0"/>
              <a:t>ESSE3) e pagamento tassa pergamena</a:t>
            </a:r>
            <a:endParaRPr lang="it-IT" sz="1500" dirty="0"/>
          </a:p>
          <a:p>
            <a:pPr algn="ctr"/>
            <a:r>
              <a:rPr lang="it-IT" sz="800" dirty="0">
                <a:hlinkClick r:id="rId4"/>
              </a:rPr>
              <a:t>https://www.unifg.it/it/servizi-e-opportunita/segreterie-online/conseguimento-titoli</a:t>
            </a:r>
            <a:endParaRPr lang="it-IT" sz="800" dirty="0"/>
          </a:p>
        </p:txBody>
      </p:sp>
      <p:sp>
        <p:nvSpPr>
          <p:cNvPr id="19" name="Rettangolo con angoli arrotondati 18">
            <a:extLst>
              <a:ext uri="{FF2B5EF4-FFF2-40B4-BE49-F238E27FC236}">
                <a16:creationId xmlns:a16="http://schemas.microsoft.com/office/drawing/2014/main" xmlns="" id="{0DDEC4E5-09C2-6DD0-FF83-72724A6C9548}"/>
              </a:ext>
            </a:extLst>
          </p:cNvPr>
          <p:cNvSpPr/>
          <p:nvPr/>
        </p:nvSpPr>
        <p:spPr>
          <a:xfrm flipH="1">
            <a:off x="7534556" y="4934933"/>
            <a:ext cx="2225096" cy="4567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500" dirty="0" smtClean="0"/>
          </a:p>
          <a:p>
            <a:pPr algn="ctr"/>
            <a:r>
              <a:rPr lang="it-IT" sz="1500" dirty="0" smtClean="0"/>
              <a:t>Compilazione modulo biblioteca </a:t>
            </a:r>
          </a:p>
          <a:p>
            <a:pPr algn="ctr"/>
            <a:endParaRPr lang="it-IT" sz="1500" dirty="0">
              <a:solidFill>
                <a:schemeClr val="bg1"/>
              </a:solidFill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2168033" y="4087962"/>
            <a:ext cx="15751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https://www.unifg.it/sites/default/files/normative/2022-05/regolamento-prova-finale-corsi-magistrali.pdf</a:t>
            </a:r>
          </a:p>
        </p:txBody>
      </p:sp>
      <p:sp>
        <p:nvSpPr>
          <p:cNvPr id="1028" name="AutoShape 4" descr="252,472 Foto Studente Disegno, Immagini e Vettori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" name="AutoShape 6" descr="252,472 Foto Studente Disegno, Immagini e Vettori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32" name="Picture 8" descr="Insegnante e piccola ragazza guarda nel notebook. Linea continua di disegno  vettoriale di illustrazione. Si torna a scuola Immagine e Vettoriale - Alamy"/>
          <p:cNvPicPr>
            <a:picLocks noChangeAspect="1" noChangeArrowheads="1"/>
          </p:cNvPicPr>
          <p:nvPr/>
        </p:nvPicPr>
        <p:blipFill>
          <a:blip r:embed="rId5"/>
          <a:srcRect t="17443" b="10993"/>
          <a:stretch>
            <a:fillRect/>
          </a:stretch>
        </p:blipFill>
        <p:spPr bwMode="auto">
          <a:xfrm>
            <a:off x="117776" y="0"/>
            <a:ext cx="1234943" cy="797436"/>
          </a:xfrm>
          <a:prstGeom prst="rect">
            <a:avLst/>
          </a:prstGeom>
          <a:noFill/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E55995C4-5FA2-23C3-ADF0-CEB2E70FC502}"/>
              </a:ext>
            </a:extLst>
          </p:cNvPr>
          <p:cNvSpPr txBox="1"/>
          <p:nvPr/>
        </p:nvSpPr>
        <p:spPr>
          <a:xfrm>
            <a:off x="2279063" y="3667523"/>
            <a:ext cx="13782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1 esame in debito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B43A9557-1D0F-593F-1E2A-12AB0983E095}"/>
              </a:ext>
            </a:extLst>
          </p:cNvPr>
          <p:cNvSpPr txBox="1"/>
          <p:nvPr/>
        </p:nvSpPr>
        <p:spPr>
          <a:xfrm>
            <a:off x="2790914" y="6051160"/>
            <a:ext cx="6583534" cy="492443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it-IT" dirty="0" smtClean="0">
                <a:solidFill>
                  <a:schemeClr val="bg2"/>
                </a:solidFill>
              </a:rPr>
              <a:t>Termine perentorio per il sostenimento dell’ultimo esame di profitto</a:t>
            </a:r>
          </a:p>
          <a:p>
            <a:r>
              <a:rPr lang="it-IT" sz="800" dirty="0" smtClean="0">
                <a:solidFill>
                  <a:schemeClr val="bg2"/>
                </a:solidFill>
              </a:rPr>
              <a:t>(Art 5 regolamento prova finale corsi magistrali)</a:t>
            </a:r>
            <a:endParaRPr lang="it-IT" sz="800" dirty="0">
              <a:solidFill>
                <a:schemeClr val="bg2"/>
              </a:solidFill>
            </a:endParaRPr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xmlns="" id="{2EF5C85A-C7AD-3655-DC4A-205D634ADD07}"/>
              </a:ext>
            </a:extLst>
          </p:cNvPr>
          <p:cNvSpPr/>
          <p:nvPr/>
        </p:nvSpPr>
        <p:spPr>
          <a:xfrm flipH="1">
            <a:off x="12759" y="5967880"/>
            <a:ext cx="2036401" cy="57635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b="1" dirty="0"/>
              <a:t>15 giorni </a:t>
            </a:r>
            <a:r>
              <a:rPr lang="it-IT" sz="1500" dirty="0"/>
              <a:t>prima della seduta di laurea </a:t>
            </a:r>
          </a:p>
        </p:txBody>
      </p:sp>
      <p:sp>
        <p:nvSpPr>
          <p:cNvPr id="40" name="Freccia a destra 39"/>
          <p:cNvSpPr/>
          <p:nvPr/>
        </p:nvSpPr>
        <p:spPr>
          <a:xfrm>
            <a:off x="2009341" y="1261627"/>
            <a:ext cx="312730" cy="131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74" name="Picture 2" descr="Disegno di Il Professore da colorare per bambini -  disegnidacolorareonline.com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573357" y="0"/>
            <a:ext cx="400934" cy="615387"/>
          </a:xfrm>
          <a:prstGeom prst="rect">
            <a:avLst/>
          </a:prstGeom>
          <a:noFill/>
        </p:spPr>
      </p:pic>
      <p:cxnSp>
        <p:nvCxnSpPr>
          <p:cNvPr id="54" name="Connettore 4 53"/>
          <p:cNvCxnSpPr/>
          <p:nvPr/>
        </p:nvCxnSpPr>
        <p:spPr>
          <a:xfrm flipV="1">
            <a:off x="4973316" y="615387"/>
            <a:ext cx="2204489" cy="859590"/>
          </a:xfrm>
          <a:prstGeom prst="bentConnector3">
            <a:avLst>
              <a:gd name="adj1" fmla="val 3373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4 63"/>
          <p:cNvCxnSpPr/>
          <p:nvPr/>
        </p:nvCxnSpPr>
        <p:spPr>
          <a:xfrm>
            <a:off x="4973316" y="1474977"/>
            <a:ext cx="1936150" cy="1427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Disegno di Ragazzo che studia su un libro da colorare | Disegni da colorare  e stampare gratis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58830" y="988669"/>
            <a:ext cx="704571" cy="611018"/>
          </a:xfrm>
          <a:prstGeom prst="rect">
            <a:avLst/>
          </a:prstGeom>
          <a:noFill/>
        </p:spPr>
      </p:pic>
      <p:sp>
        <p:nvSpPr>
          <p:cNvPr id="65" name="Freccia in giù 64"/>
          <p:cNvSpPr/>
          <p:nvPr/>
        </p:nvSpPr>
        <p:spPr>
          <a:xfrm>
            <a:off x="8405256" y="2002025"/>
            <a:ext cx="195979" cy="3860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080" name="Picture 8" descr="Indirizzo E-mail icona lineare. Linea sottile illustrazione. Busta con  arroba segno. Simbolo di contorno. Il vettore isolato disegno di contorno  Immagine e Vettoriale - Alamy"/>
          <p:cNvPicPr>
            <a:picLocks noChangeAspect="1" noChangeArrowheads="1"/>
          </p:cNvPicPr>
          <p:nvPr/>
        </p:nvPicPr>
        <p:blipFill>
          <a:blip r:embed="rId8"/>
          <a:srcRect b="13501"/>
          <a:stretch>
            <a:fillRect/>
          </a:stretch>
        </p:blipFill>
        <p:spPr bwMode="auto">
          <a:xfrm>
            <a:off x="8716410" y="2010990"/>
            <a:ext cx="333386" cy="315872"/>
          </a:xfrm>
          <a:prstGeom prst="rect">
            <a:avLst/>
          </a:prstGeom>
          <a:noFill/>
        </p:spPr>
      </p:pic>
      <p:sp>
        <p:nvSpPr>
          <p:cNvPr id="71" name="Freccia a destra 70"/>
          <p:cNvSpPr/>
          <p:nvPr/>
        </p:nvSpPr>
        <p:spPr>
          <a:xfrm rot="10800000">
            <a:off x="7036549" y="2772415"/>
            <a:ext cx="498007" cy="131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2" name="Picture 8" descr="Indirizzo E-mail icona lineare. Linea sottile illustrazione. Busta con  arroba segno. Simbolo di contorno. Il vettore isolato disegno di contorno  Immagine e Vettoriale - Alamy"/>
          <p:cNvPicPr>
            <a:picLocks noChangeAspect="1" noChangeArrowheads="1"/>
          </p:cNvPicPr>
          <p:nvPr/>
        </p:nvPicPr>
        <p:blipFill>
          <a:blip r:embed="rId8"/>
          <a:srcRect b="13501"/>
          <a:stretch>
            <a:fillRect/>
          </a:stretch>
        </p:blipFill>
        <p:spPr bwMode="auto">
          <a:xfrm>
            <a:off x="7139796" y="2433510"/>
            <a:ext cx="333386" cy="315872"/>
          </a:xfrm>
          <a:prstGeom prst="rect">
            <a:avLst/>
          </a:prstGeom>
          <a:noFill/>
        </p:spPr>
      </p:pic>
      <p:sp>
        <p:nvSpPr>
          <p:cNvPr id="73" name="Freccia a destra 72"/>
          <p:cNvSpPr/>
          <p:nvPr/>
        </p:nvSpPr>
        <p:spPr>
          <a:xfrm>
            <a:off x="2207342" y="3941694"/>
            <a:ext cx="1446161" cy="131166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6" name="Freccia a destra 75"/>
          <p:cNvSpPr/>
          <p:nvPr/>
        </p:nvSpPr>
        <p:spPr>
          <a:xfrm>
            <a:off x="2191703" y="5237982"/>
            <a:ext cx="649099" cy="15365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3" name="Freccia a destra 82"/>
          <p:cNvSpPr/>
          <p:nvPr/>
        </p:nvSpPr>
        <p:spPr>
          <a:xfrm>
            <a:off x="2078383" y="6203565"/>
            <a:ext cx="649099" cy="153659"/>
          </a:xfrm>
          <a:prstGeom prst="rightArrow">
            <a:avLst/>
          </a:prstGeom>
          <a:solidFill>
            <a:srgbClr val="FF000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Freccia in giù 40"/>
          <p:cNvSpPr/>
          <p:nvPr/>
        </p:nvSpPr>
        <p:spPr>
          <a:xfrm>
            <a:off x="8418021" y="710887"/>
            <a:ext cx="153164" cy="3803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Freccia a destra 41"/>
          <p:cNvSpPr/>
          <p:nvPr/>
        </p:nvSpPr>
        <p:spPr>
          <a:xfrm rot="10800000">
            <a:off x="4454993" y="2729621"/>
            <a:ext cx="498007" cy="1311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Freccia a destra 44"/>
          <p:cNvSpPr/>
          <p:nvPr/>
        </p:nvSpPr>
        <p:spPr>
          <a:xfrm rot="10800000">
            <a:off x="2157311" y="2708423"/>
            <a:ext cx="249004" cy="1354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Freccia a destra 43"/>
          <p:cNvSpPr/>
          <p:nvPr/>
        </p:nvSpPr>
        <p:spPr>
          <a:xfrm>
            <a:off x="6649741" y="5237982"/>
            <a:ext cx="808896" cy="153659"/>
          </a:xfrm>
          <a:prstGeom prst="righ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Rettangolo 46"/>
          <p:cNvSpPr/>
          <p:nvPr/>
        </p:nvSpPr>
        <p:spPr>
          <a:xfrm>
            <a:off x="7478160" y="5434861"/>
            <a:ext cx="24765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it-IT" sz="800" b="1" dirty="0" smtClean="0">
                <a:solidFill>
                  <a:prstClr val="white"/>
                </a:solidFill>
              </a:rPr>
              <a:t>(</a:t>
            </a:r>
            <a:r>
              <a:rPr lang="it-IT" sz="800" dirty="0" smtClean="0">
                <a:solidFill>
                  <a:prstClr val="white"/>
                </a:solidFill>
                <a:hlinkClick r:id="rId9"/>
              </a:rPr>
              <a:t>https://docs.google.com/forms/d/e/1FAIpQLSeqNttT2RjLFjxu59nLb-LZ2gG_Td07CRYK_9xTrc4HDCYAuA/viewform</a:t>
            </a:r>
            <a:r>
              <a:rPr lang="it-IT" sz="800" dirty="0" smtClean="0">
                <a:solidFill>
                  <a:prstClr val="white"/>
                </a:solidFill>
              </a:rPr>
              <a:t>)</a:t>
            </a:r>
            <a:endParaRPr lang="it-IT" sz="8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273</TotalTime>
  <Words>222</Words>
  <Application>Microsoft Office PowerPoint</Application>
  <PresentationFormat>A4 (21x29,7 cm)</PresentationFormat>
  <Paragraphs>33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Utente</cp:lastModifiedBy>
  <cp:revision>12</cp:revision>
  <cp:lastPrinted>2022-09-08T09:20:03Z</cp:lastPrinted>
  <dcterms:created xsi:type="dcterms:W3CDTF">2022-07-11T15:58:32Z</dcterms:created>
  <dcterms:modified xsi:type="dcterms:W3CDTF">2024-06-28T12:10:26Z</dcterms:modified>
</cp:coreProperties>
</file>